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4"/>
    <p:sldMasterId id="2147483732" r:id="rId5"/>
  </p:sldMasterIdLst>
  <p:notesMasterIdLst>
    <p:notesMasterId r:id="rId8"/>
  </p:notesMasterIdLst>
  <p:sldIdLst>
    <p:sldId id="266" r:id="rId6"/>
    <p:sldId id="265" r:id="rId7"/>
  </p:sldIdLst>
  <p:sldSz cx="12192000" cy="6858000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BB1"/>
    <a:srgbClr val="805639"/>
    <a:srgbClr val="AB6937"/>
    <a:srgbClr val="9F85AB"/>
    <a:srgbClr val="6CC4A2"/>
    <a:srgbClr val="FD5F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1" d="100"/>
          <a:sy n="61" d="100"/>
        </p:scale>
        <p:origin x="792" y="4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04E702-BFC8-4FA2-9192-C88286DD2C5A}" type="datetimeFigureOut">
              <a:rPr lang="th-TH" smtClean="0"/>
              <a:pPr/>
              <a:t>23/03/69</a:t>
            </a:fld>
            <a:endParaRPr lang="th-T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h-T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78A425-3F3D-4FEE-AA76-E02398511D04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6955654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832B0-6412-4BBB-BC20-D9CA704839A5}" type="datetime1">
              <a:rPr lang="th-TH" smtClean="0"/>
              <a:pPr/>
              <a:t>23/03/69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385BD-F890-4D7B-B713-F84583571D31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4961090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C91B7-AA1F-45E8-B205-E21A7DDA6B7F}" type="datetime1">
              <a:rPr lang="th-TH" smtClean="0"/>
              <a:pPr/>
              <a:t>23/03/69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385BD-F890-4D7B-B713-F84583571D31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5147272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7F5ED-5629-46BD-BC23-BCA0E16E48A1}" type="datetime1">
              <a:rPr lang="th-TH" smtClean="0"/>
              <a:pPr/>
              <a:t>23/03/69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385BD-F890-4D7B-B713-F84583571D31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2669851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FE2AD07-00A6-413B-87A0-ED42AB4DD58F}" type="datetimeFigureOut">
              <a:rPr lang="th-TH" smtClean="0"/>
              <a:t>23/03/69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CE0278F-4EDD-4834-B7E2-08C716E90F0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9593313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FE2AD07-00A6-413B-87A0-ED42AB4DD58F}" type="datetimeFigureOut">
              <a:rPr lang="th-TH" smtClean="0"/>
              <a:t>23/03/69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CE0278F-4EDD-4834-B7E2-08C716E90F0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1860559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FE2AD07-00A6-413B-87A0-ED42AB4DD58F}" type="datetimeFigureOut">
              <a:rPr lang="th-TH" smtClean="0"/>
              <a:t>23/03/69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CE0278F-4EDD-4834-B7E2-08C716E90F0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7339876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FE2AD07-00A6-413B-87A0-ED42AB4DD58F}" type="datetimeFigureOut">
              <a:rPr lang="th-TH" smtClean="0"/>
              <a:t>23/03/69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CE0278F-4EDD-4834-B7E2-08C716E90F0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86188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FE2AD07-00A6-413B-87A0-ED42AB4DD58F}" type="datetimeFigureOut">
              <a:rPr lang="th-TH" smtClean="0"/>
              <a:t>23/03/69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CE0278F-4EDD-4834-B7E2-08C716E90F0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5536087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FE2AD07-00A6-413B-87A0-ED42AB4DD58F}" type="datetimeFigureOut">
              <a:rPr lang="th-TH" smtClean="0"/>
              <a:t>23/03/69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CE0278F-4EDD-4834-B7E2-08C716E90F0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59909240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FE2AD07-00A6-413B-87A0-ED42AB4DD58F}" type="datetimeFigureOut">
              <a:rPr lang="th-TH" smtClean="0"/>
              <a:t>23/03/69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CE0278F-4EDD-4834-B7E2-08C716E90F0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19335264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FE2AD07-00A6-413B-87A0-ED42AB4DD58F}" type="datetimeFigureOut">
              <a:rPr lang="th-TH" smtClean="0"/>
              <a:t>23/03/69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CE0278F-4EDD-4834-B7E2-08C716E90F0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8794164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60A68-207B-4397-BBD2-2BB7D75F5329}" type="datetime1">
              <a:rPr lang="th-TH" smtClean="0"/>
              <a:pPr/>
              <a:t>23/03/69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385BD-F890-4D7B-B713-F84583571D31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5318649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FE2AD07-00A6-413B-87A0-ED42AB4DD58F}" type="datetimeFigureOut">
              <a:rPr lang="th-TH" smtClean="0"/>
              <a:t>23/03/69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CE0278F-4EDD-4834-B7E2-08C716E90F0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29454346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FE2AD07-00A6-413B-87A0-ED42AB4DD58F}" type="datetimeFigureOut">
              <a:rPr lang="th-TH" smtClean="0"/>
              <a:t>23/03/69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CE0278F-4EDD-4834-B7E2-08C716E90F0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29692381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FE2AD07-00A6-413B-87A0-ED42AB4DD58F}" type="datetimeFigureOut">
              <a:rPr lang="th-TH" smtClean="0"/>
              <a:t>23/03/69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CE0278F-4EDD-4834-B7E2-08C716E90F0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6672920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 slide_1">
    <p:bg>
      <p:bgPr>
        <a:solidFill>
          <a:srgbClr val="1F4E7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175"/>
            <a:ext cx="12192000" cy="685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A04133A5-F104-47FA-8F81-16F67BFA36B9}" type="datetime1">
              <a:rPr lang="th-TH"/>
              <a:pPr>
                <a:defRPr/>
              </a:pPr>
              <a:t>23/03/69</a:t>
            </a:fld>
            <a:endParaRPr lang="th-TH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631666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687050" y="6356350"/>
            <a:ext cx="66675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49AC8D8-952D-449A-BA6A-350B24C5F178}" type="slidenum">
              <a:rPr lang="th-TH" altLang="th-TH"/>
              <a:pPr/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1007380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49D0C-9E78-447D-9675-47275BD66522}" type="datetime1">
              <a:rPr lang="th-TH" smtClean="0"/>
              <a:pPr/>
              <a:t>23/03/69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385BD-F890-4D7B-B713-F84583571D31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28521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FBB87-68D8-41B7-9C3E-86AA62CE93CC}" type="datetime1">
              <a:rPr lang="th-TH" smtClean="0"/>
              <a:pPr/>
              <a:t>23/03/69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385BD-F890-4D7B-B713-F84583571D31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444393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189D1-E171-4B01-B488-D82C9A34B54B}" type="datetime1">
              <a:rPr lang="th-TH" smtClean="0"/>
              <a:pPr/>
              <a:t>23/03/69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385BD-F890-4D7B-B713-F84583571D31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3346722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837C1-9E26-4330-B5E5-4BECC19BECFA}" type="datetime1">
              <a:rPr lang="th-TH" smtClean="0"/>
              <a:pPr/>
              <a:t>23/03/69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385BD-F890-4D7B-B713-F84583571D31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4008622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F9045-3313-4DC0-8C53-DDCE4EA08FFB}" type="datetime1">
              <a:rPr lang="th-TH" smtClean="0"/>
              <a:pPr/>
              <a:t>23/03/69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385BD-F890-4D7B-B713-F84583571D31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1342251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DF7A1-B298-4901-ACE7-5729BB4FCE96}" type="datetime1">
              <a:rPr lang="th-TH" smtClean="0"/>
              <a:pPr/>
              <a:t>23/03/69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385BD-F890-4D7B-B713-F84583571D31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660480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A1CBD-8C05-4F0D-9A0D-6B379EFC2BAE}" type="datetime1">
              <a:rPr lang="th-TH" smtClean="0"/>
              <a:pPr/>
              <a:t>23/03/69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385BD-F890-4D7B-B713-F84583571D31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988911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CC2865-762F-46B7-954F-F3B988C5580A}" type="datetime1">
              <a:rPr lang="th-TH" smtClean="0"/>
              <a:pPr/>
              <a:t>23/03/69</a:t>
            </a:fld>
            <a:endParaRPr lang="th-TH"/>
          </a:p>
        </p:txBody>
      </p:sp>
      <p:sp>
        <p:nvSpPr>
          <p:cNvPr id="7" name="Rectangle 6"/>
          <p:cNvSpPr/>
          <p:nvPr userDrawn="1"/>
        </p:nvSpPr>
        <p:spPr>
          <a:xfrm flipV="1">
            <a:off x="0" y="591671"/>
            <a:ext cx="11037346" cy="45719"/>
          </a:xfrm>
          <a:prstGeom prst="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9" name="Rectangle 8"/>
          <p:cNvSpPr/>
          <p:nvPr userDrawn="1"/>
        </p:nvSpPr>
        <p:spPr>
          <a:xfrm flipV="1">
            <a:off x="0" y="475391"/>
            <a:ext cx="8640000" cy="45719"/>
          </a:xfrm>
          <a:prstGeom prst="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0" name="Rectangle 9"/>
          <p:cNvSpPr/>
          <p:nvPr userDrawn="1"/>
        </p:nvSpPr>
        <p:spPr>
          <a:xfrm flipV="1">
            <a:off x="0" y="354052"/>
            <a:ext cx="9936000" cy="45719"/>
          </a:xfrm>
          <a:prstGeom prst="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1" name="Rectangle 10"/>
          <p:cNvSpPr/>
          <p:nvPr userDrawn="1"/>
        </p:nvSpPr>
        <p:spPr>
          <a:xfrm flipV="1">
            <a:off x="1154654" y="6596656"/>
            <a:ext cx="11037346" cy="45719"/>
          </a:xfrm>
          <a:prstGeom prst="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2" name="Rectangle 11"/>
          <p:cNvSpPr/>
          <p:nvPr userDrawn="1"/>
        </p:nvSpPr>
        <p:spPr>
          <a:xfrm flipV="1">
            <a:off x="3553604" y="6480376"/>
            <a:ext cx="8640000" cy="45719"/>
          </a:xfrm>
          <a:prstGeom prst="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3" name="Rectangle 12"/>
          <p:cNvSpPr/>
          <p:nvPr userDrawn="1"/>
        </p:nvSpPr>
        <p:spPr>
          <a:xfrm flipV="1">
            <a:off x="2251934" y="6359037"/>
            <a:ext cx="9936000" cy="45719"/>
          </a:xfrm>
          <a:prstGeom prst="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pic>
        <p:nvPicPr>
          <p:cNvPr id="1026" name="Picture 2" descr="ผลการค้นหารูปภาพสำหรับ หลอดไฟ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0" b="99765" l="473" r="99291">
                        <a14:foregroundMark x1="3783" y1="22588" x2="14894" y2="28941"/>
                        <a14:foregroundMark x1="33097" y1="2588" x2="37589" y2="13176"/>
                        <a14:foregroundMark x1="66430" y1="3294" x2="63357" y2="14118"/>
                        <a14:foregroundMark x1="97872" y1="27765" x2="86288" y2="3223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09042" y="29297"/>
            <a:ext cx="784573" cy="7882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90464" y="212304"/>
            <a:ext cx="4711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2385BD-F890-4D7B-B713-F84583571D31}" type="slidenum">
              <a:rPr lang="th-TH" smtClean="0"/>
              <a:pPr/>
              <a:t>‹#›</a:t>
            </a:fld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719065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>
          <a:blip r:embed="rId14"/>
          <a:tile tx="0" ty="0" sx="100000" sy="100000" flip="none" algn="ctr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Half Frame 6"/>
          <p:cNvSpPr/>
          <p:nvPr userDrawn="1"/>
        </p:nvSpPr>
        <p:spPr>
          <a:xfrm>
            <a:off x="139850" y="139849"/>
            <a:ext cx="3991087" cy="3991087"/>
          </a:xfrm>
          <a:prstGeom prst="halfFrame">
            <a:avLst>
              <a:gd name="adj1" fmla="val 5840"/>
              <a:gd name="adj2" fmla="val 6109"/>
            </a:avLst>
          </a:prstGeom>
          <a:blipFill dpi="0" rotWithShape="1">
            <a:blip r:embed="rId15"/>
            <a:srcRect/>
            <a:tile tx="0" ty="0" sx="100000" sy="100000" flip="none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>
              <a:solidFill>
                <a:schemeClr val="tx1"/>
              </a:solidFill>
            </a:endParaRPr>
          </a:p>
        </p:txBody>
      </p:sp>
      <p:sp>
        <p:nvSpPr>
          <p:cNvPr id="8" name="Half Frame 7"/>
          <p:cNvSpPr/>
          <p:nvPr userDrawn="1"/>
        </p:nvSpPr>
        <p:spPr>
          <a:xfrm rot="10800000">
            <a:off x="8057478" y="2732443"/>
            <a:ext cx="3991087" cy="3991087"/>
          </a:xfrm>
          <a:prstGeom prst="halfFrame">
            <a:avLst>
              <a:gd name="adj1" fmla="val 5840"/>
              <a:gd name="adj2" fmla="val 6109"/>
            </a:avLst>
          </a:prstGeom>
          <a:blipFill>
            <a:blip r:embed="rId15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527124" y="473336"/>
            <a:ext cx="11489167" cy="1046706"/>
          </a:xfrm>
          <a:prstGeom prst="rect">
            <a:avLst/>
          </a:prstGeom>
          <a:solidFill>
            <a:schemeClr val="bg1"/>
          </a:solidFill>
          <a:ln w="38100">
            <a:solidFill>
              <a:srgbClr val="8056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0" name="Rectangle 9"/>
          <p:cNvSpPr/>
          <p:nvPr userDrawn="1"/>
        </p:nvSpPr>
        <p:spPr>
          <a:xfrm>
            <a:off x="527124" y="1685737"/>
            <a:ext cx="2940471" cy="5037794"/>
          </a:xfrm>
          <a:prstGeom prst="rect">
            <a:avLst/>
          </a:prstGeom>
          <a:solidFill>
            <a:schemeClr val="bg1"/>
          </a:solidFill>
          <a:ln w="38100">
            <a:solidFill>
              <a:srgbClr val="8056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1" name="Rectangle 10"/>
          <p:cNvSpPr/>
          <p:nvPr userDrawn="1"/>
        </p:nvSpPr>
        <p:spPr>
          <a:xfrm>
            <a:off x="3617363" y="1685737"/>
            <a:ext cx="8044206" cy="4667562"/>
          </a:xfrm>
          <a:prstGeom prst="rect">
            <a:avLst/>
          </a:prstGeom>
          <a:solidFill>
            <a:schemeClr val="bg1"/>
          </a:solidFill>
          <a:ln w="38100">
            <a:solidFill>
              <a:srgbClr val="8056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4176736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800"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9pPr>
          </a:lstStyle>
          <a:p>
            <a:fld id="{17C62F11-1616-4FDD-B218-CFFC3A6AC36C}" type="slidenum">
              <a:rPr lang="th-TH" altLang="th-TH" sz="1200"/>
              <a:pPr/>
              <a:t>1</a:t>
            </a:fld>
            <a:endParaRPr lang="th-TH" altLang="th-TH" sz="1200"/>
          </a:p>
        </p:txBody>
      </p:sp>
      <p:grpSp>
        <p:nvGrpSpPr>
          <p:cNvPr id="4" name="Group 3"/>
          <p:cNvGrpSpPr/>
          <p:nvPr/>
        </p:nvGrpSpPr>
        <p:grpSpPr>
          <a:xfrm>
            <a:off x="73152" y="749807"/>
            <a:ext cx="12015216" cy="6054705"/>
            <a:chOff x="73152" y="749807"/>
            <a:chExt cx="12015216" cy="6054705"/>
          </a:xfrm>
        </p:grpSpPr>
        <p:sp>
          <p:nvSpPr>
            <p:cNvPr id="3" name="Rectangle 2"/>
            <p:cNvSpPr/>
            <p:nvPr/>
          </p:nvSpPr>
          <p:spPr>
            <a:xfrm>
              <a:off x="73152" y="749807"/>
              <a:ext cx="12015216" cy="1023387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>
              <a:solidFill>
                <a:srgbClr val="003BB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dirty="0"/>
            </a:p>
          </p:txBody>
        </p:sp>
        <p:sp>
          <p:nvSpPr>
            <p:cNvPr id="6" name="Rectangle 5"/>
            <p:cNvSpPr/>
            <p:nvPr/>
          </p:nvSpPr>
          <p:spPr>
            <a:xfrm>
              <a:off x="3300984" y="1856232"/>
              <a:ext cx="8787384" cy="494828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>
              <a:solidFill>
                <a:srgbClr val="003BB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7" name="Rectangle 6"/>
            <p:cNvSpPr/>
            <p:nvPr/>
          </p:nvSpPr>
          <p:spPr>
            <a:xfrm>
              <a:off x="73152" y="1856232"/>
              <a:ext cx="3136392" cy="494828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>
              <a:solidFill>
                <a:srgbClr val="003BB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</p:grpSp>
      <p:sp>
        <p:nvSpPr>
          <p:cNvPr id="8" name="Title 1"/>
          <p:cNvSpPr txBox="1">
            <a:spLocks/>
          </p:cNvSpPr>
          <p:nvPr/>
        </p:nvSpPr>
        <p:spPr>
          <a:xfrm>
            <a:off x="85344" y="896211"/>
            <a:ext cx="12015216" cy="548541"/>
          </a:xfrm>
          <a:prstGeom prst="rect">
            <a:avLst/>
          </a:prstGeom>
          <a:noFill/>
          <a:ln w="57150"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 sz="4000" b="1" dirty="0">
                <a:solidFill>
                  <a:srgbClr val="003BB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th-TH" sz="4000" b="1" dirty="0">
                <a:solidFill>
                  <a:srgbClr val="003BB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ชื่อสิ่งประดิษฐ์หรือชื่อโครงการ)</a:t>
            </a:r>
            <a:endParaRPr lang="en-US" sz="4000" b="1" dirty="0">
              <a:solidFill>
                <a:srgbClr val="003BB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05667" y="2013257"/>
            <a:ext cx="2848429" cy="4401205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endParaRPr lang="th-TH" sz="40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endParaRPr lang="th-TH" sz="40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endParaRPr lang="th-TH" sz="40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รูปภาพประกอบ</a:t>
            </a:r>
          </a:p>
          <a:p>
            <a:endParaRPr lang="th-TH" sz="40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endParaRPr lang="th-TH" sz="40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endParaRPr lang="th-TH" sz="40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300984" y="1873312"/>
            <a:ext cx="876394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800" b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รายละเอียด</a:t>
            </a:r>
            <a:endParaRPr lang="en-US" sz="1800" b="1" u="sng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1800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ที่มา/ปัญหา </a:t>
            </a:r>
            <a:r>
              <a:rPr lang="en-US" sz="1800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:</a:t>
            </a:r>
            <a:r>
              <a:rPr lang="en-US" sz="1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………………………………………………………………………………………………………………………………………………………………………………………………………………</a:t>
            </a:r>
            <a:r>
              <a:rPr lang="th-TH" sz="1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...........................................................................................................................................................................................................................................</a:t>
            </a:r>
            <a:r>
              <a:rPr lang="th-TH" sz="1800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การปรับปรุงกระบวนการ :</a:t>
            </a:r>
            <a:r>
              <a:rPr lang="th-TH" sz="1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sz="1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………………………………………………………………………………………………………………………………………………………………………………………………………………</a:t>
            </a:r>
            <a:r>
              <a:rPr lang="th-TH" sz="1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...........................................................................................................................................................................................................................................</a:t>
            </a:r>
            <a:r>
              <a:rPr lang="th-TH" sz="1800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การนำไปใช้งาน :</a:t>
            </a:r>
            <a:r>
              <a:rPr lang="th-TH" sz="1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1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***ใช้งานใน กฟผ., ลูกค้าทดลองใช้งานไม่เสียค่าใช้จ่าย/จ่ายเงินบางส่วน/จ่ายเงินทั้งหมด, มีข้อตกลงในเชิงพาณิชย์***</a:t>
            </a:r>
            <a:r>
              <a:rPr lang="th-TH" sz="1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1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...........................................................................................................................................................................................................................................</a:t>
            </a:r>
            <a:endParaRPr lang="en-US" sz="18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1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...........................................................................................................................................................................................................................................</a:t>
            </a:r>
            <a:r>
              <a:rPr lang="th-TH" sz="1800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ประโยชน์ที่ได้รับจากกระบวนการที่นำสิ่งประดิษฐ์ไปใช้ :</a:t>
            </a:r>
            <a:r>
              <a:rPr lang="th-TH" sz="1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1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***เพิ่มรายได้ หรือ กำไร คิดเป็นร้อยละ***</a:t>
            </a:r>
          </a:p>
          <a:p>
            <a:r>
              <a:rPr lang="th-TH" sz="1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........................................................................................................................................................................................................................................... ........................................................................................................................................................................................................................................... </a:t>
            </a:r>
          </a:p>
          <a:p>
            <a:r>
              <a:rPr lang="th-TH" sz="1800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โอกาสในการต่อยอดขยายผล </a:t>
            </a:r>
            <a:r>
              <a:rPr lang="en-US" sz="1800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:</a:t>
            </a:r>
            <a:r>
              <a:rPr lang="en-US" sz="1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1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***มีกำไร, มีรายได้, มีการเจรจากับหน่วยงานนอก กฟผ., นำไปเสนอหน่วยงานภายนอก***</a:t>
            </a:r>
            <a:endParaRPr lang="th-TH" sz="1800" u="sng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1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...........................................................................................................................................................................................................................................</a:t>
            </a:r>
          </a:p>
          <a:p>
            <a:r>
              <a:rPr lang="th-TH" sz="1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...........................................................................................................................................................................................................................................</a:t>
            </a:r>
          </a:p>
          <a:p>
            <a:r>
              <a:rPr lang="th-TH" sz="1800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องค์ความรู้และเครื่องมือการจัดการความรู้ที่ใช้ในการพัฒนาสิ่งประดิษฐ์ </a:t>
            </a:r>
            <a:r>
              <a:rPr lang="en-US" sz="1800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:</a:t>
            </a:r>
            <a:r>
              <a:rPr lang="en-US" sz="1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endParaRPr lang="th-TH" sz="1800" u="sng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1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...........................................................................................................................................................................................................................................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0" y="140929"/>
            <a:ext cx="49375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ประเภทสิ่งประดิษฐ์ ผลงานวิจัย และนวัตกรรม ด้านธุรกิจ</a:t>
            </a:r>
          </a:p>
        </p:txBody>
      </p:sp>
    </p:spTree>
    <p:extLst>
      <p:ext uri="{BB962C8B-B14F-4D97-AF65-F5344CB8AC3E}">
        <p14:creationId xmlns:p14="http://schemas.microsoft.com/office/powerpoint/2010/main" val="9665702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800"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9pPr>
          </a:lstStyle>
          <a:p>
            <a:fld id="{17C62F11-1616-4FDD-B218-CFFC3A6AC36C}" type="slidenum">
              <a:rPr lang="th-TH" altLang="th-TH" sz="1200"/>
              <a:pPr/>
              <a:t>2</a:t>
            </a:fld>
            <a:endParaRPr lang="th-TH" altLang="th-TH" sz="1200"/>
          </a:p>
        </p:txBody>
      </p:sp>
      <p:sp>
        <p:nvSpPr>
          <p:cNvPr id="3" name="Rectangle 2"/>
          <p:cNvSpPr/>
          <p:nvPr/>
        </p:nvSpPr>
        <p:spPr>
          <a:xfrm>
            <a:off x="73152" y="749806"/>
            <a:ext cx="12015216" cy="604418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rgbClr val="003BB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0" y="749806"/>
            <a:ext cx="12015216" cy="796437"/>
          </a:xfrm>
          <a:prstGeom prst="rect">
            <a:avLst/>
          </a:prstGeom>
          <a:noFill/>
          <a:ln w="57150"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 sz="4000" b="1" dirty="0">
                <a:solidFill>
                  <a:srgbClr val="003BB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th-TH" sz="4000" b="1" dirty="0">
                <a:solidFill>
                  <a:srgbClr val="003BB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ชื่อสิ่งประดิษฐ์หรือชื่อโครงการ) (ต่อ)</a:t>
            </a:r>
            <a:endParaRPr lang="en-US" sz="4000" b="1" dirty="0">
              <a:solidFill>
                <a:srgbClr val="003BB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0" y="140929"/>
            <a:ext cx="49375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ประเภทสิ่งประดิษฐ์ ผลงานวิจัย และนวัตกรรม ด้านธุรกิจ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7757029"/>
              </p:ext>
            </p:extLst>
          </p:nvPr>
        </p:nvGraphicFramePr>
        <p:xfrm>
          <a:off x="201168" y="1546244"/>
          <a:ext cx="11814047" cy="510144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68296">
                  <a:extLst>
                    <a:ext uri="{9D8B030D-6E8A-4147-A177-3AD203B41FA5}">
                      <a16:colId xmlns:a16="http://schemas.microsoft.com/office/drawing/2014/main" val="2459449795"/>
                    </a:ext>
                  </a:extLst>
                </a:gridCol>
                <a:gridCol w="2459736">
                  <a:extLst>
                    <a:ext uri="{9D8B030D-6E8A-4147-A177-3AD203B41FA5}">
                      <a16:colId xmlns:a16="http://schemas.microsoft.com/office/drawing/2014/main" val="1216681294"/>
                    </a:ext>
                  </a:extLst>
                </a:gridCol>
                <a:gridCol w="1047509">
                  <a:extLst>
                    <a:ext uri="{9D8B030D-6E8A-4147-A177-3AD203B41FA5}">
                      <a16:colId xmlns:a16="http://schemas.microsoft.com/office/drawing/2014/main" val="455964775"/>
                    </a:ext>
                  </a:extLst>
                </a:gridCol>
                <a:gridCol w="1375651">
                  <a:extLst>
                    <a:ext uri="{9D8B030D-6E8A-4147-A177-3AD203B41FA5}">
                      <a16:colId xmlns:a16="http://schemas.microsoft.com/office/drawing/2014/main" val="2410306871"/>
                    </a:ext>
                  </a:extLst>
                </a:gridCol>
                <a:gridCol w="2423160">
                  <a:extLst>
                    <a:ext uri="{9D8B030D-6E8A-4147-A177-3AD203B41FA5}">
                      <a16:colId xmlns:a16="http://schemas.microsoft.com/office/drawing/2014/main" val="1702221211"/>
                    </a:ext>
                  </a:extLst>
                </a:gridCol>
                <a:gridCol w="2139695">
                  <a:extLst>
                    <a:ext uri="{9D8B030D-6E8A-4147-A177-3AD203B41FA5}">
                      <a16:colId xmlns:a16="http://schemas.microsoft.com/office/drawing/2014/main" val="1246682859"/>
                    </a:ext>
                  </a:extLst>
                </a:gridCol>
              </a:tblGrid>
              <a:tr h="31092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Key Partners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8580" marR="717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Key Activities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8580" marR="717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Value Propositions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8580" marR="717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Customer Relationships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8580" marR="717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Customer Segments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8580" marR="717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8281320"/>
                  </a:ext>
                </a:extLst>
              </a:tr>
              <a:tr h="1388038">
                <a:tc row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8580" marR="7175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8580" marR="7175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3"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8580" marR="7175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8580" marR="7175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8580" marR="7175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1637999"/>
                  </a:ext>
                </a:extLst>
              </a:tr>
              <a:tr h="278770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Key Resources</a:t>
                      </a:r>
                      <a:endParaRPr lang="en-US" sz="1800" b="1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8580" marR="717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Channels</a:t>
                      </a:r>
                      <a:endParaRPr lang="en-US" sz="1800" b="1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8580" marR="717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6814762"/>
                  </a:ext>
                </a:extLst>
              </a:tr>
              <a:tr h="1462708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8580" marR="7175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8580" marR="7175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3151154"/>
                  </a:ext>
                </a:extLst>
              </a:tr>
              <a:tr h="278770">
                <a:tc gridSpan="3"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b="1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Cost Structure</a:t>
                      </a:r>
                    </a:p>
                  </a:txBody>
                  <a:tcPr marL="68580" marR="717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b="1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Revenue Streams</a:t>
                      </a:r>
                    </a:p>
                  </a:txBody>
                  <a:tcPr marL="68580" marR="717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5457806"/>
                  </a:ext>
                </a:extLst>
              </a:tr>
              <a:tr h="1382230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8580" marR="7175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8580" marR="7175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72281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7488427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c335653-cac4-4a7c-90cc-ba8d756b74d3" xsi:nil="true"/>
    <lcf76f155ced4ddcb4097134ff3c332f xmlns="df11345c-47d9-48ef-a504-790ed4aaf6ac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B4B1679B26E3B4E8DAF912074E53ACE" ma:contentTypeVersion="15" ma:contentTypeDescription="Create a new document." ma:contentTypeScope="" ma:versionID="f3452dae5d4a56daa984443cda240f18">
  <xsd:schema xmlns:xsd="http://www.w3.org/2001/XMLSchema" xmlns:xs="http://www.w3.org/2001/XMLSchema" xmlns:p="http://schemas.microsoft.com/office/2006/metadata/properties" xmlns:ns2="df11345c-47d9-48ef-a504-790ed4aaf6ac" xmlns:ns3="9c335653-cac4-4a7c-90cc-ba8d756b74d3" targetNamespace="http://schemas.microsoft.com/office/2006/metadata/properties" ma:root="true" ma:fieldsID="f7904750ee50fceb82b052db01dce0ef" ns2:_="" ns3:_="">
    <xsd:import namespace="df11345c-47d9-48ef-a504-790ed4aaf6ac"/>
    <xsd:import namespace="9c335653-cac4-4a7c-90cc-ba8d756b74d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SearchProperties" minOccurs="0"/>
                <xsd:element ref="ns3:SharedWithUsers" minOccurs="0"/>
                <xsd:element ref="ns3:SharedWithDetail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f11345c-47d9-48ef-a504-790ed4aaf6a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fda05ca8-db5e-4355-9345-958b708066e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335653-cac4-4a7c-90cc-ba8d756b74d3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a0f20ded-4ff7-4a0c-aa25-066ed3efc9f2}" ma:internalName="TaxCatchAll" ma:showField="CatchAllData" ma:web="9c335653-cac4-4a7c-90cc-ba8d756b74d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8B9365B-C679-4C1A-AF42-C9F4C1EE063C}">
  <ds:schemaRefs>
    <ds:schemaRef ds:uri="http://www.w3.org/XML/1998/namespace"/>
    <ds:schemaRef ds:uri="http://schemas.microsoft.com/office/2006/documentManagement/types"/>
    <ds:schemaRef ds:uri="http://purl.org/dc/terms/"/>
    <ds:schemaRef ds:uri="http://purl.org/dc/elements/1.1/"/>
    <ds:schemaRef ds:uri="http://purl.org/dc/dcmitype/"/>
    <ds:schemaRef ds:uri="http://schemas.openxmlformats.org/package/2006/metadata/core-properties"/>
    <ds:schemaRef ds:uri="9c335653-cac4-4a7c-90cc-ba8d756b74d3"/>
    <ds:schemaRef ds:uri="http://schemas.microsoft.com/office/2006/metadata/properties"/>
    <ds:schemaRef ds:uri="http://schemas.microsoft.com/office/infopath/2007/PartnerControls"/>
    <ds:schemaRef ds:uri="df11345c-47d9-48ef-a504-790ed4aaf6ac"/>
  </ds:schemaRefs>
</ds:datastoreItem>
</file>

<file path=customXml/itemProps2.xml><?xml version="1.0" encoding="utf-8"?>
<ds:datastoreItem xmlns:ds="http://schemas.openxmlformats.org/officeDocument/2006/customXml" ds:itemID="{CDFD2E49-275B-4358-B872-699E3FE07B4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6737A75-C8DF-4990-A8F0-C451D8BB408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f11345c-47d9-48ef-a504-790ed4aaf6ac"/>
    <ds:schemaRef ds:uri="9c335653-cac4-4a7c-90cc-ba8d756b74d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5febc69f-8e9c-4708-b70e-d8c62be1805b}" enabled="0" method="" siteId="{5febc69f-8e9c-4708-b70e-d8c62be1805b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2255</TotalTime>
  <Words>264</Words>
  <Application>Microsoft Office PowerPoint</Application>
  <PresentationFormat>Widescreen</PresentationFormat>
  <Paragraphs>39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TH SarabunPSK</vt:lpstr>
      <vt:lpstr>Custom Design</vt:lpstr>
      <vt:lpstr>1_Custom Design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EGAT</dc:creator>
  <cp:lastModifiedBy>Piya Rotritikrai</cp:lastModifiedBy>
  <cp:revision>263</cp:revision>
  <dcterms:created xsi:type="dcterms:W3CDTF">2017-07-07T02:00:29Z</dcterms:created>
  <dcterms:modified xsi:type="dcterms:W3CDTF">2026-03-23T03:25:37Z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0x010100CB4B1679B26E3B4E8DAF912074E53ACE</vt:lpwstr>
  </property>
</Properties>
</file>